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641" r:id="rId2"/>
    <p:sldId id="640" r:id="rId3"/>
    <p:sldId id="642" r:id="rId4"/>
    <p:sldId id="643" r:id="rId5"/>
    <p:sldId id="644" r:id="rId6"/>
    <p:sldId id="645" r:id="rId7"/>
    <p:sldId id="646" r:id="rId8"/>
    <p:sldId id="647" r:id="rId9"/>
    <p:sldId id="648" r:id="rId10"/>
    <p:sldId id="649" r:id="rId11"/>
    <p:sldId id="650" r:id="rId12"/>
    <p:sldId id="651" r:id="rId13"/>
    <p:sldId id="652" r:id="rId14"/>
  </p:sldIdLst>
  <p:sldSz cx="9144000" cy="6858000" type="screen4x3"/>
  <p:notesSz cx="6858000" cy="9144000"/>
  <p:defaultTextStyle>
    <a:defPPr>
      <a:defRPr lang="pt-BR"/>
    </a:defPPr>
    <a:lvl1pPr algn="l" rtl="0" fontAlgn="base">
      <a:spcBef>
        <a:spcPct val="0"/>
      </a:spcBef>
      <a:spcAft>
        <a:spcPct val="0"/>
      </a:spcAft>
      <a:defRPr sz="3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3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3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3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3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90035"/>
    <a:srgbClr val="070099"/>
    <a:srgbClr val="EAEAEA"/>
    <a:srgbClr val="FFCCCC"/>
    <a:srgbClr val="C0C0C0"/>
    <a:srgbClr val="FF9900"/>
    <a:srgbClr val="FFFF00"/>
    <a:srgbClr val="99FF33"/>
    <a:srgbClr val="000099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2" d="100"/>
          <a:sy n="72" d="100"/>
        </p:scale>
        <p:origin x="132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13.xml"/><Relationship Id="rId1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>
            <a:extLst>
              <a:ext uri="{FF2B5EF4-FFF2-40B4-BE49-F238E27FC236}">
                <a16:creationId xmlns:a16="http://schemas.microsoft.com/office/drawing/2014/main" id="{0874CE7A-849F-4582-ABFF-0ECD77560D0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26979" name="Rectangle 3">
            <a:extLst>
              <a:ext uri="{FF2B5EF4-FFF2-40B4-BE49-F238E27FC236}">
                <a16:creationId xmlns:a16="http://schemas.microsoft.com/office/drawing/2014/main" id="{BB302F8A-7E4E-4CE0-B4E4-5A9AF348D11D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9636" name="Rectangle 4">
            <a:extLst>
              <a:ext uri="{FF2B5EF4-FFF2-40B4-BE49-F238E27FC236}">
                <a16:creationId xmlns:a16="http://schemas.microsoft.com/office/drawing/2014/main" id="{CA211046-4F8E-4FA1-9D2F-3A2136EBCAE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6981" name="Rectangle 5">
            <a:extLst>
              <a:ext uri="{FF2B5EF4-FFF2-40B4-BE49-F238E27FC236}">
                <a16:creationId xmlns:a16="http://schemas.microsoft.com/office/drawing/2014/main" id="{396D3E83-100A-40DC-AA5C-7F3A7E0CAF7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126982" name="Rectangle 6">
            <a:extLst>
              <a:ext uri="{FF2B5EF4-FFF2-40B4-BE49-F238E27FC236}">
                <a16:creationId xmlns:a16="http://schemas.microsoft.com/office/drawing/2014/main" id="{420ECCA2-EBB9-455C-BAAD-80DD56AF961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26983" name="Rectangle 7">
            <a:extLst>
              <a:ext uri="{FF2B5EF4-FFF2-40B4-BE49-F238E27FC236}">
                <a16:creationId xmlns:a16="http://schemas.microsoft.com/office/drawing/2014/main" id="{5FED7DAD-3042-45D9-8D74-7A03575F6B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C20B2FD-E68F-422A-81DB-82317839BC68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0871572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BC13F7F-3622-4E88-99E9-C62452C07BC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4348FEB-A6D4-4CD2-9133-31C9C19B1AE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E47A013-849B-4F87-AD2D-E4C0FDEEAF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A85FA89-42B6-44F3-BF4F-A272CF880D53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79383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C2C664F-EF0D-4D81-BE7A-C7F0D51FD73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172D9D0-BE08-47CF-AF98-3C75B3283F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151DEC4-6502-4BDA-8613-F624B40E19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4ECF94D-C92D-4163-A41B-6850C3EA8FB0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765534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9F04D45-53B6-422B-B62A-7B89F22BF33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320D403-1D5F-4EB9-9A2B-A45B6767D34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F281368-5B57-4C62-AC22-62F3C2F466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44F9569-396C-45CB-809D-B003E713F5D7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253849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ítulo, texto e clip-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lip-art 3"/>
          <p:cNvSpPr>
            <a:spLocks noGrp="1"/>
          </p:cNvSpPr>
          <p:nvPr>
            <p:ph type="clip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endParaRPr lang="pt-BR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66A0B16-98AA-43AA-B7A7-5D78B14222E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E8102A-9F87-41D2-9B36-F8794C7E42A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232979-10BA-40AA-88EA-98262BC850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0DF302-B28D-4EC0-B907-090B1D8DA19D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354250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/>
          </p:nvPr>
        </p:nvSpPr>
        <p:spPr>
          <a:xfrm>
            <a:off x="685800" y="609600"/>
            <a:ext cx="7772400" cy="5486400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3755E1E6-F29B-4E51-AAE7-A2B8518D3EA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36ADB75-D398-4A70-9460-D9FE53DCA4B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AA8AC54-D3E8-4530-B6D4-6A6CBE6008B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D5CE04-40E8-4962-AD8D-2F68DA22B83F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6993649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ítulo e diagrama ou organog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SmartArt 2"/>
          <p:cNvSpPr>
            <a:spLocks noGrp="1"/>
          </p:cNvSpPr>
          <p:nvPr>
            <p:ph type="dgm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endParaRPr lang="pt-BR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69545CE-6D23-4D2E-8FDD-325567E7568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549781F-B66C-45A9-B50A-724B1D3B80F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B671F18-7067-4E03-87E5-5D6D590082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4B1B40-C44A-4DFB-87C4-ABDF076CAC7D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696503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09FF56B-9B50-4F66-84B0-ACD832EAC1E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B4E508C-F3F1-477E-8E50-C5B11C52712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54E6474-39F0-4BA9-8ACF-98149BF9090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12406C8-3F8D-4385-8C69-975D0AD67D66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998060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E6FD72F-DE5D-46C1-95B1-194E3CA8D78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11BF4DC-0596-4E4B-8913-1630F68765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8462B5D-8E57-49F6-A75D-03E6593ED8C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9C41025-D991-433C-B904-0CCB1A2B253E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903988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7A9820-949F-4A18-B5BA-3C8F88A9B62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6458AC-6740-4B1C-94D4-BC9BD68EC04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D49946-C286-4CFD-8CDC-D90B879C84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2D1FBD-0DF0-49E8-A55D-5B0400B98D5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08623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A879EBA-2747-4AA8-B51C-E3F51C326F3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AA087DD1-4B6C-4AEE-B0FE-286A484E96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449FF1A-E645-40E9-85FC-D1E632BE988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73A323-33AC-413B-9C0B-0630998BA044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27210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D7FD149A-08F6-4830-9858-FD3256BE48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A631C1F-D064-430C-8B20-0F1EA70A616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138F97E-2565-4177-851E-733218A162F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78D51D-CD55-402A-BACA-F4A3E4D347C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662714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0C8FE0FD-F69F-4980-BAE2-AE95510CEC7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2AD8E348-DE5E-4B1B-B881-DD08AD2582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7920A02-2726-4A4D-8C31-F31A1BE9306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D63308-C40C-4C97-8BCE-23658D1F599B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24080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EED44C-A253-49CE-8B47-6C8B234EA0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EA9B77-DB45-4459-83AE-1FE5EF8F2B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1A7416-3559-4BCA-A718-93DA249FF93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DFA03DA-79E6-4D43-B4B8-53B66D8F9CE5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182786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78F860-58E4-410D-9A49-A0793066499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AB461F-408C-4F2F-AC54-57282A82FCC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BCC2AA-FC80-4DC7-8A59-A96D567BC2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059FEB7-58F1-4283-B781-9E8215623646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548555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990033"/>
            </a:gs>
            <a:gs pos="100000">
              <a:srgbClr val="00009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1419CBA3-B674-4686-A622-6C8BD3DBA1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 estilo do título mestre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130057E3-6947-49AD-B196-CB03C2DCE1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/>
              <a:t>Clique para editar os estilos do texto mestre</a:t>
            </a:r>
          </a:p>
          <a:p>
            <a:pPr lvl="1"/>
            <a:r>
              <a:rPr lang="pt-BR" altLang="pt-BR"/>
              <a:t>Segundo nível</a:t>
            </a:r>
          </a:p>
          <a:p>
            <a:pPr lvl="2"/>
            <a:r>
              <a:rPr lang="pt-BR" altLang="pt-BR"/>
              <a:t>Terceiro nível</a:t>
            </a:r>
          </a:p>
          <a:p>
            <a:pPr lvl="3"/>
            <a:r>
              <a:rPr lang="pt-BR" altLang="pt-BR"/>
              <a:t>Quarto nível</a:t>
            </a:r>
          </a:p>
          <a:p>
            <a:pPr lvl="4"/>
            <a:r>
              <a:rPr lang="pt-BR" altLang="pt-BR"/>
              <a:t>Quinto nível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9AF8924-C448-4BA1-AB65-8268A8972D5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7EA68D5F-6F96-4972-BAFD-30FD05C31D9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79B47E11-A6BD-4AFC-A757-6B480FD7154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D542A826-3FB6-42D6-882C-D96C4D7486ED}" type="slidenum">
              <a:rPr lang="pt-BR" altLang="pt-BR"/>
              <a:pPr/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EDDD4595-F11E-4834-9E74-99FBC36228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12" y="476672"/>
            <a:ext cx="8715375" cy="2691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pt-BR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Ciência de Dados Aplicada a Bíblia</a:t>
            </a:r>
          </a:p>
        </p:txBody>
      </p:sp>
      <p:sp>
        <p:nvSpPr>
          <p:cNvPr id="2053" name="Text Box 18">
            <a:extLst>
              <a:ext uri="{FF2B5EF4-FFF2-40B4-BE49-F238E27FC236}">
                <a16:creationId xmlns:a16="http://schemas.microsoft.com/office/drawing/2014/main" id="{3CA07CDA-444E-4F7B-B121-9724C6BB2C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648" y="4005064"/>
            <a:ext cx="655272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  <a:defRPr/>
            </a:pPr>
            <a:r>
              <a:rPr lang="pt-BR" alt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Igrejas da Área Rondon</a:t>
            </a:r>
          </a:p>
        </p:txBody>
      </p:sp>
    </p:spTree>
    <p:extLst>
      <p:ext uri="{BB962C8B-B14F-4D97-AF65-F5344CB8AC3E}">
        <p14:creationId xmlns:p14="http://schemas.microsoft.com/office/powerpoint/2010/main" val="2285613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Análise de palavras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DA8EA8-4EA2-788D-9042-CDCEE44B6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64" y="1809893"/>
            <a:ext cx="8820472" cy="443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87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Análise de palavras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4DA8EA8-4EA2-788D-9042-CDCEE44B6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 intensity="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764" y="1809893"/>
            <a:ext cx="8820472" cy="4438507"/>
          </a:xfrm>
          <a:prstGeom prst="rect">
            <a:avLst/>
          </a:prstGeom>
        </p:spPr>
      </p:pic>
      <p:sp>
        <p:nvSpPr>
          <p:cNvPr id="2" name="Espaço Reservado para Conteúdo 3">
            <a:extLst>
              <a:ext uri="{FF2B5EF4-FFF2-40B4-BE49-F238E27FC236}">
                <a16:creationId xmlns:a16="http://schemas.microsoft.com/office/drawing/2014/main" id="{32023944-5A68-8026-4C84-4E35DCB11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“Toda a Escritura é divinamente inspirada, e proveitosa para ensinar, para redarguir, para corrigir, para instruir em justiça;” 2 Timóteo 3:16;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“Sabendo primeiramente isto: que nenhuma profecia da Escritura é de particular interpretação. Porque a profecia nunca foi produzida por vontade de homem algum, mas os homens santos de Deus falaram inspirados pelo Espírito Santo.” 2 Pedro 1:20,21;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“Toda a palavra de Deus é pura; escudo é para os que confiam nele.” Provérbios 30:5.</a:t>
            </a:r>
          </a:p>
        </p:txBody>
      </p:sp>
    </p:spTree>
    <p:extLst>
      <p:ext uri="{BB962C8B-B14F-4D97-AF65-F5344CB8AC3E}">
        <p14:creationId xmlns:p14="http://schemas.microsoft.com/office/powerpoint/2010/main" val="326572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Análise de palavras de Cantares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0A62AA6-E557-4B4F-2AF4-28A25ADAE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781655"/>
            <a:ext cx="8928992" cy="4493114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993B66B2-0FA6-FE96-34BC-6AB355AC8847}"/>
              </a:ext>
            </a:extLst>
          </p:cNvPr>
          <p:cNvSpPr/>
          <p:nvPr/>
        </p:nvSpPr>
        <p:spPr>
          <a:xfrm rot="10800000">
            <a:off x="0" y="6021287"/>
            <a:ext cx="9144000" cy="936103"/>
          </a:xfrm>
          <a:prstGeom prst="rect">
            <a:avLst/>
          </a:prstGeom>
          <a:gradFill flip="none" rotWithShape="1">
            <a:gsLst>
              <a:gs pos="0">
                <a:srgbClr val="990035"/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105206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EDDD4595-F11E-4834-9E74-99FBC36228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712" y="476672"/>
            <a:ext cx="8715375" cy="2691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pt-BR" sz="6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Ciência de Dados Aplicada a Bíblia</a:t>
            </a:r>
          </a:p>
        </p:txBody>
      </p:sp>
      <p:sp>
        <p:nvSpPr>
          <p:cNvPr id="2053" name="Text Box 18">
            <a:extLst>
              <a:ext uri="{FF2B5EF4-FFF2-40B4-BE49-F238E27FC236}">
                <a16:creationId xmlns:a16="http://schemas.microsoft.com/office/drawing/2014/main" id="{3CA07CDA-444E-4F7B-B121-9724C6BB2C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648" y="4005064"/>
            <a:ext cx="655272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  <a:defRPr/>
            </a:pPr>
            <a:r>
              <a:rPr lang="pt-BR" altLang="pt-B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Igrejas da Área Rondon</a:t>
            </a:r>
          </a:p>
        </p:txBody>
      </p:sp>
    </p:spTree>
    <p:extLst>
      <p:ext uri="{BB962C8B-B14F-4D97-AF65-F5344CB8AC3E}">
        <p14:creationId xmlns:p14="http://schemas.microsoft.com/office/powerpoint/2010/main" val="417673631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AC67D17-96C5-9811-8832-F3C2607D88B2}"/>
              </a:ext>
            </a:extLst>
          </p:cNvPr>
          <p:cNvSpPr/>
          <p:nvPr/>
        </p:nvSpPr>
        <p:spPr>
          <a:xfrm>
            <a:off x="0" y="0"/>
            <a:ext cx="9144000" cy="2232248"/>
          </a:xfrm>
          <a:prstGeom prst="rect">
            <a:avLst/>
          </a:prstGeom>
          <a:gradFill flip="none" rotWithShape="1">
            <a:gsLst>
              <a:gs pos="0">
                <a:srgbClr val="070099"/>
              </a:gs>
              <a:gs pos="75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O que é ciência de dados?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BF1D00F-099A-BD1E-81A5-5E04F44AE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Utiliza métodos estatísticos, matemáticos e de programação para analisar e interpretar dados;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Busca extrair </a:t>
            </a:r>
            <a:r>
              <a:rPr lang="pt-BR" sz="2400" i="1" dirty="0"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 (conhecimento) a partir dos dados para tomar decisões;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Usada em diversos campos, como negócios, saúde, ciências sociais e tecnologia;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Área em constante crescimento e demanda, devido à quantidade cada vez maior de dados gerados.</a:t>
            </a:r>
          </a:p>
        </p:txBody>
      </p:sp>
    </p:spTree>
    <p:extLst>
      <p:ext uri="{BB962C8B-B14F-4D97-AF65-F5344CB8AC3E}">
        <p14:creationId xmlns:p14="http://schemas.microsoft.com/office/powerpoint/2010/main" val="318586633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Ciência de dados e a Bíblia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BF1D00F-099A-BD1E-81A5-5E04F44AE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Alguns números: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Testamentos: 2;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Livros: 66;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Capítulos: 1189;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Versículos: 31096;</a:t>
            </a:r>
          </a:p>
          <a:p>
            <a:pPr>
              <a:spcAft>
                <a:spcPts val="1200"/>
              </a:spcAft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Palavras: 358209.</a:t>
            </a:r>
          </a:p>
        </p:txBody>
      </p:sp>
    </p:spTree>
    <p:extLst>
      <p:ext uri="{BB962C8B-B14F-4D97-AF65-F5344CB8AC3E}">
        <p14:creationId xmlns:p14="http://schemas.microsoft.com/office/powerpoint/2010/main" val="203313855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Ranqueamento de livros</a:t>
            </a:r>
          </a:p>
        </p:txBody>
      </p:sp>
      <p:graphicFrame>
        <p:nvGraphicFramePr>
          <p:cNvPr id="7" name="Tabela 7">
            <a:extLst>
              <a:ext uri="{FF2B5EF4-FFF2-40B4-BE49-F238E27FC236}">
                <a16:creationId xmlns:a16="http://schemas.microsoft.com/office/drawing/2014/main" id="{0AB6DC58-B613-1CB3-1463-B1740C160B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476072"/>
              </p:ext>
            </p:extLst>
          </p:nvPr>
        </p:nvGraphicFramePr>
        <p:xfrm>
          <a:off x="318257" y="2352177"/>
          <a:ext cx="24719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5968">
                  <a:extLst>
                    <a:ext uri="{9D8B030D-6E8A-4147-A177-3AD203B41FA5}">
                      <a16:colId xmlns:a16="http://schemas.microsoft.com/office/drawing/2014/main" val="2706140006"/>
                    </a:ext>
                  </a:extLst>
                </a:gridCol>
                <a:gridCol w="1235968">
                  <a:extLst>
                    <a:ext uri="{9D8B030D-6E8A-4147-A177-3AD203B41FA5}">
                      <a16:colId xmlns:a16="http://schemas.microsoft.com/office/drawing/2014/main" val="824648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Livro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Capítulos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65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Salmos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160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Isaías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951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Jeremias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344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Gênesis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178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Ezequiel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162448"/>
                  </a:ext>
                </a:extLst>
              </a:tr>
            </a:tbl>
          </a:graphicData>
        </a:graphic>
      </p:graphicFrame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E919CAD7-C58A-0BD5-122F-3F97315089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916425"/>
              </p:ext>
            </p:extLst>
          </p:nvPr>
        </p:nvGraphicFramePr>
        <p:xfrm>
          <a:off x="3330761" y="2352177"/>
          <a:ext cx="24719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5968">
                  <a:extLst>
                    <a:ext uri="{9D8B030D-6E8A-4147-A177-3AD203B41FA5}">
                      <a16:colId xmlns:a16="http://schemas.microsoft.com/office/drawing/2014/main" val="2706140006"/>
                    </a:ext>
                  </a:extLst>
                </a:gridCol>
                <a:gridCol w="1235968">
                  <a:extLst>
                    <a:ext uri="{9D8B030D-6E8A-4147-A177-3AD203B41FA5}">
                      <a16:colId xmlns:a16="http://schemas.microsoft.com/office/drawing/2014/main" val="824648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Livro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Versos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65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Salmos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160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Gênesis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951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Jeremias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344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Isaías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178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Números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162448"/>
                  </a:ext>
                </a:extLst>
              </a:tr>
            </a:tbl>
          </a:graphicData>
        </a:graphic>
      </p:graphicFrame>
      <p:graphicFrame>
        <p:nvGraphicFramePr>
          <p:cNvPr id="9" name="Tabela 7">
            <a:extLst>
              <a:ext uri="{FF2B5EF4-FFF2-40B4-BE49-F238E27FC236}">
                <a16:creationId xmlns:a16="http://schemas.microsoft.com/office/drawing/2014/main" id="{EA6B3265-F791-284C-9886-3CC799E33B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433607"/>
              </p:ext>
            </p:extLst>
          </p:nvPr>
        </p:nvGraphicFramePr>
        <p:xfrm>
          <a:off x="6343265" y="2352177"/>
          <a:ext cx="247193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5968">
                  <a:extLst>
                    <a:ext uri="{9D8B030D-6E8A-4147-A177-3AD203B41FA5}">
                      <a16:colId xmlns:a16="http://schemas.microsoft.com/office/drawing/2014/main" val="2706140006"/>
                    </a:ext>
                  </a:extLst>
                </a:gridCol>
                <a:gridCol w="1235968">
                  <a:extLst>
                    <a:ext uri="{9D8B030D-6E8A-4147-A177-3AD203B41FA5}">
                      <a16:colId xmlns:a16="http://schemas.microsoft.com/office/drawing/2014/main" val="824648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Livro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Palavras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657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Jeremias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19515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1606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Salmos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19192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951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Gênesis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17579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7344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Ezequiel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17564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178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Isaías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t-BR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16538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162448"/>
                  </a:ext>
                </a:extLst>
              </a:tr>
            </a:tbl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D3862B73-A510-65D5-99FF-36983679D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40" y="2207079"/>
            <a:ext cx="8795519" cy="289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1278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Gráfico, Gráfico de explosão solar&#10;&#10;Descrição gerada automaticamente">
            <a:extLst>
              <a:ext uri="{FF2B5EF4-FFF2-40B4-BE49-F238E27FC236}">
                <a16:creationId xmlns:a16="http://schemas.microsoft.com/office/drawing/2014/main" id="{0AB8B2B1-E64E-C810-35A0-BE0ADB25E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829273"/>
            <a:ext cx="4392488" cy="4392488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Ranqueamento de capítulos</a:t>
            </a:r>
          </a:p>
        </p:txBody>
      </p:sp>
      <p:pic>
        <p:nvPicPr>
          <p:cNvPr id="4" name="Imagem 3" descr="Gráfico, Gráfico de explosão solar&#10;&#10;Descrição gerada automaticamente">
            <a:extLst>
              <a:ext uri="{FF2B5EF4-FFF2-40B4-BE49-F238E27FC236}">
                <a16:creationId xmlns:a16="http://schemas.microsoft.com/office/drawing/2014/main" id="{925AB182-C038-10F3-4789-62BA8C1A2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1829273"/>
            <a:ext cx="4392488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4950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Maior versículo</a:t>
            </a:r>
          </a:p>
        </p:txBody>
      </p:sp>
      <p:sp>
        <p:nvSpPr>
          <p:cNvPr id="5" name="Espaço Reservado para Conteúdo 3">
            <a:extLst>
              <a:ext uri="{FF2B5EF4-FFF2-40B4-BE49-F238E27FC236}">
                <a16:creationId xmlns:a16="http://schemas.microsoft.com/office/drawing/2014/main" id="{BC6BC711-B10B-F992-244A-9D6056786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Ester 8:9: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pt-BR" sz="2000" i="1" dirty="0">
                <a:latin typeface="+mj-lt"/>
                <a:cs typeface="Arial" panose="020B0604020202020204" pitchFamily="34" charset="0"/>
              </a:rPr>
              <a:t>Então foram chamados os secretários do rei naquele mesmo tempo, no terceiro mês, que é o mês de sivã, no vigésimo terceiro dia;  e se escreveu conforme tudo quanto </a:t>
            </a:r>
            <a:r>
              <a:rPr lang="pt-BR" sz="2000" i="1" dirty="0" err="1">
                <a:latin typeface="+mj-lt"/>
                <a:cs typeface="Arial" panose="020B0604020202020204" pitchFamily="34" charset="0"/>
              </a:rPr>
              <a:t>Mordecai</a:t>
            </a:r>
            <a:r>
              <a:rPr lang="pt-BR" sz="2000" i="1" dirty="0">
                <a:latin typeface="+mj-lt"/>
                <a:cs typeface="Arial" panose="020B0604020202020204" pitchFamily="34" charset="0"/>
              </a:rPr>
              <a:t> ordenou a respeito dos judeus, aos sátrapas, aos governadores e aos príncipes das províncias, que se estendem da Índia até a Etiópia, cento e vinte e sete províncias, a cada província segundo o seu modo de escrever, e a cada povo conforme a sua língua; como também aos judeus segundo o seu modo de escrever e conforme a tua língua.</a:t>
            </a:r>
            <a:endParaRPr lang="pt-BR" sz="2400" i="1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63896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Análise de palavras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88E8B93-E115-81AC-9596-242986433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13" y="1844824"/>
            <a:ext cx="7115175" cy="4413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55795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Análise de palavras</a:t>
            </a:r>
          </a:p>
        </p:txBody>
      </p:sp>
      <p:pic>
        <p:nvPicPr>
          <p:cNvPr id="8" name="Imagem 7" descr="Gráfico, Gráfico de mapa de árvore&#10;&#10;Descrição gerada automaticamente">
            <a:extLst>
              <a:ext uri="{FF2B5EF4-FFF2-40B4-BE49-F238E27FC236}">
                <a16:creationId xmlns:a16="http://schemas.microsoft.com/office/drawing/2014/main" id="{80B642D0-B1A8-0230-8B92-5E72E6915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" y="1921151"/>
            <a:ext cx="9077325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09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954F1A-A0B8-86D9-B311-20ED144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>
                <a:latin typeface="Montserrat" pitchFamily="2" charset="0"/>
                <a:cs typeface="Arial" panose="020B0604020202020204" pitchFamily="34" charset="0"/>
              </a:rPr>
              <a:t>Análise de palavras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1D57E70-207B-BC65-B8A4-BB6D0D02B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684" y="1412776"/>
            <a:ext cx="5688632" cy="565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53366"/>
      </p:ext>
    </p:extLst>
  </p:cSld>
  <p:clrMapOvr>
    <a:masterClrMapping/>
  </p:clrMapOvr>
</p:sld>
</file>

<file path=ppt/theme/theme1.xml><?xml version="1.0" encoding="utf-8"?>
<a:theme xmlns:a="http://schemas.openxmlformats.org/drawingml/2006/main" name="Estrutura padrão">
  <a:themeElements>
    <a:clrScheme name="Estrutura padrão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trutura padrã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strutura padrão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trutura padrão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10602</TotalTime>
  <Words>376</Words>
  <Application>Microsoft Office PowerPoint</Application>
  <PresentationFormat>Apresentação na tela (4:3)</PresentationFormat>
  <Paragraphs>66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Montserrat</vt:lpstr>
      <vt:lpstr>Times New Roman</vt:lpstr>
      <vt:lpstr>Estrutura padrão</vt:lpstr>
      <vt:lpstr>Apresentação do PowerPoint</vt:lpstr>
      <vt:lpstr>O que é ciência de dados?</vt:lpstr>
      <vt:lpstr>Ciência de dados e a Bíblia</vt:lpstr>
      <vt:lpstr>Ranqueamento de livros</vt:lpstr>
      <vt:lpstr>Ranqueamento de capítulos</vt:lpstr>
      <vt:lpstr>Maior versículo</vt:lpstr>
      <vt:lpstr>Análise de palavras</vt:lpstr>
      <vt:lpstr>Análise de palavras</vt:lpstr>
      <vt:lpstr>Análise de palavras</vt:lpstr>
      <vt:lpstr>Análise de palavras</vt:lpstr>
      <vt:lpstr>Análise de palavras</vt:lpstr>
      <vt:lpstr>Análise de palavras de Cantares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Leonel</dc:creator>
  <cp:lastModifiedBy>Lucas Costa</cp:lastModifiedBy>
  <cp:revision>411</cp:revision>
  <dcterms:created xsi:type="dcterms:W3CDTF">2003-07-27T11:50:32Z</dcterms:created>
  <dcterms:modified xsi:type="dcterms:W3CDTF">2023-04-29T19:55:03Z</dcterms:modified>
</cp:coreProperties>
</file>

<file path=docProps/thumbnail.jpeg>
</file>